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274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283" r:id="rId43"/>
  </p:sldIdLst>
  <p:sldSz cx="9144000" cy="5143500" type="screen16x9"/>
  <p:notesSz cx="6858000" cy="9144000"/>
  <p:embeddedFontLst>
    <p:embeddedFont>
      <p:font typeface="10X10" panose="020D0604000000000000" pitchFamily="34" charset="-127"/>
      <p:regular r:id="rId45"/>
    </p:embeddedFont>
    <p:embeddedFont>
      <p:font typeface="10X10 Bold" panose="020D0604000000000000" pitchFamily="34" charset="-127"/>
      <p:regular r:id="rId46"/>
      <p:bold r:id="rId47"/>
    </p:embeddedFont>
    <p:embeddedFont>
      <p:font typeface="맑은 고딕" panose="020B0503020000020004" pitchFamily="34" charset="-127"/>
      <p:regular r:id="rId48"/>
      <p:bold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4757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76"/>
    <p:restoredTop sz="96327" autoAdjust="0"/>
  </p:normalViewPr>
  <p:slideViewPr>
    <p:cSldViewPr>
      <p:cViewPr varScale="1">
        <p:scale>
          <a:sx n="138" d="100"/>
          <a:sy n="138" d="100"/>
        </p:scale>
        <p:origin x="192" y="1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3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9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05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7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666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160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7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79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08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70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89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74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428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99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55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61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490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647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58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15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2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184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0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11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362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25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91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07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8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446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4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57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24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0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2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98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2024. 7. 7.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rive.google.com/file/d/1RQCOQ4cNQ-2aq8lDSVCQgwHyokwDg8gm/view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rive.google.com/file/d/1RQCOQ4cNQ-2aq8lDSVCQgwHyokwDg8gm/view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83668" y="1707656"/>
            <a:ext cx="5976664" cy="2101327"/>
            <a:chOff x="3020482" y="2012037"/>
            <a:chExt cx="3761184" cy="919173"/>
          </a:xfrm>
        </p:grpSpPr>
        <p:sp>
          <p:nvSpPr>
            <p:cNvPr id="4" name="TextBox 3"/>
            <p:cNvSpPr txBox="1"/>
            <p:nvPr/>
          </p:nvSpPr>
          <p:spPr>
            <a:xfrm>
              <a:off x="3333632" y="2012037"/>
              <a:ext cx="2576696" cy="11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열정을 가진 자들이 모여 세상을 개척한다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10740" y="2715766"/>
              <a:ext cx="14401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33895" y="2241565"/>
            <a:ext cx="6624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심화반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Week 8.</a:t>
            </a: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22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65EA-6E85-4339-A28A-12C6B396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00733-1077-82CF-9CBA-876462C8859E}"/>
              </a:ext>
            </a:extLst>
          </p:cNvPr>
          <p:cNvSpPr txBox="1"/>
          <p:nvPr/>
        </p:nvSpPr>
        <p:spPr>
          <a:xfrm>
            <a:off x="5202710" y="3304024"/>
            <a:ext cx="228846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Presenter: Daehyun Kim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Kakao Tech. Google Developer Groups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MODULABS AI/SW Lab.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 descr="Google Developer Groups">
            <a:extLst>
              <a:ext uri="{FF2B5EF4-FFF2-40B4-BE49-F238E27FC236}">
                <a16:creationId xmlns:a16="http://schemas.microsoft.com/office/drawing/2014/main" id="{A611CA96-A812-D0A7-6C59-5E9D58CB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6;g23ad481fbc6_0_29">
            <a:extLst>
              <a:ext uri="{FF2B5EF4-FFF2-40B4-BE49-F238E27FC236}">
                <a16:creationId xmlns:a16="http://schemas.microsoft.com/office/drawing/2014/main" id="{CB43676E-853A-6FAD-CF29-83BE1D990B40}"/>
              </a:ext>
            </a:extLst>
          </p:cNvPr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/>
          </a:p>
        </p:txBody>
      </p:sp>
      <p:pic>
        <p:nvPicPr>
          <p:cNvPr id="6" name="Google Shape;130;g23ad481fbc6_0_10">
            <a:extLst>
              <a:ext uri="{FF2B5EF4-FFF2-40B4-BE49-F238E27FC236}">
                <a16:creationId xmlns:a16="http://schemas.microsoft.com/office/drawing/2014/main" id="{BEB15BCF-B8A7-80DA-7252-B221AC16A2F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6345" y="1042222"/>
            <a:ext cx="4327500" cy="3827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65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37;g23ad481fbc6_0_29">
            <a:extLst>
              <a:ext uri="{FF2B5EF4-FFF2-40B4-BE49-F238E27FC236}">
                <a16:creationId xmlns:a16="http://schemas.microsoft.com/office/drawing/2014/main" id="{4D288A65-1A9B-209B-CE77-11F935F80C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98" y="1495901"/>
            <a:ext cx="8839204" cy="31722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6;g23ad481fbc6_0_29">
            <a:extLst>
              <a:ext uri="{FF2B5EF4-FFF2-40B4-BE49-F238E27FC236}">
                <a16:creationId xmlns:a16="http://schemas.microsoft.com/office/drawing/2014/main" id="{CB43676E-853A-6FAD-CF29-83BE1D990B40}"/>
              </a:ext>
            </a:extLst>
          </p:cNvPr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42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6;g23ad481fbc6_0_29">
            <a:extLst>
              <a:ext uri="{FF2B5EF4-FFF2-40B4-BE49-F238E27FC236}">
                <a16:creationId xmlns:a16="http://schemas.microsoft.com/office/drawing/2014/main" id="{CB43676E-853A-6FAD-CF29-83BE1D990B40}"/>
              </a:ext>
            </a:extLst>
          </p:cNvPr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/>
          </a:p>
        </p:txBody>
      </p:sp>
      <p:pic>
        <p:nvPicPr>
          <p:cNvPr id="7" name="Google Shape;144;g23aec7eb2a9_0_12">
            <a:extLst>
              <a:ext uri="{FF2B5EF4-FFF2-40B4-BE49-F238E27FC236}">
                <a16:creationId xmlns:a16="http://schemas.microsoft.com/office/drawing/2014/main" id="{DDF71EE2-6299-D0EB-CD45-9E0ED5FDAE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469" y="1190168"/>
            <a:ext cx="7901281" cy="32006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5;g23aec7eb2a9_0_12">
            <a:extLst>
              <a:ext uri="{FF2B5EF4-FFF2-40B4-BE49-F238E27FC236}">
                <a16:creationId xmlns:a16="http://schemas.microsoft.com/office/drawing/2014/main" id="{E351DC79-E1E4-740A-DD59-DDFA2519AB13}"/>
              </a:ext>
            </a:extLst>
          </p:cNvPr>
          <p:cNvSpPr/>
          <p:nvPr/>
        </p:nvSpPr>
        <p:spPr>
          <a:xfrm>
            <a:off x="977462" y="1131590"/>
            <a:ext cx="7854288" cy="42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/>
              <a:t>나는 </a:t>
            </a:r>
            <a:r>
              <a:rPr lang="ko" sz="2000" b="1" dirty="0">
                <a:solidFill>
                  <a:srgbClr val="FF004F"/>
                </a:solidFill>
              </a:rPr>
              <a:t>은행</a:t>
            </a:r>
            <a:r>
              <a:rPr lang="ko" sz="2000" b="1" dirty="0"/>
              <a:t>에 도착 했어 … 거리를 건너서? 강을 건너서?</a:t>
            </a:r>
            <a:endParaRPr sz="2000" b="1" dirty="0"/>
          </a:p>
        </p:txBody>
      </p:sp>
      <p:sp>
        <p:nvSpPr>
          <p:cNvPr id="9" name="Google Shape;146;g23aec7eb2a9_0_12">
            <a:extLst>
              <a:ext uri="{FF2B5EF4-FFF2-40B4-BE49-F238E27FC236}">
                <a16:creationId xmlns:a16="http://schemas.microsoft.com/office/drawing/2014/main" id="{763C735F-9984-5E4F-FAB5-26DDA92E1284}"/>
              </a:ext>
            </a:extLst>
          </p:cNvPr>
          <p:cNvSpPr/>
          <p:nvPr/>
        </p:nvSpPr>
        <p:spPr>
          <a:xfrm>
            <a:off x="964282" y="1649248"/>
            <a:ext cx="7867468" cy="42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이 문장에서 </a:t>
            </a:r>
            <a:r>
              <a:rPr lang="ko" sz="2000" dirty="0">
                <a:solidFill>
                  <a:srgbClr val="FF004F"/>
                </a:solidFill>
              </a:rPr>
              <a:t>은행</a:t>
            </a:r>
            <a:r>
              <a:rPr lang="ko" sz="2000" dirty="0"/>
              <a:t>이 의미하는게 뭐까요?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72989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6;g23ad481fbc6_0_29">
            <a:extLst>
              <a:ext uri="{FF2B5EF4-FFF2-40B4-BE49-F238E27FC236}">
                <a16:creationId xmlns:a16="http://schemas.microsoft.com/office/drawing/2014/main" id="{CB43676E-853A-6FAD-CF29-83BE1D990B40}"/>
              </a:ext>
            </a:extLst>
          </p:cNvPr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/>
          </a:p>
        </p:txBody>
      </p:sp>
      <p:pic>
        <p:nvPicPr>
          <p:cNvPr id="3" name="Google Shape;152;g23cd7919e14_0_37">
            <a:extLst>
              <a:ext uri="{FF2B5EF4-FFF2-40B4-BE49-F238E27FC236}">
                <a16:creationId xmlns:a16="http://schemas.microsoft.com/office/drawing/2014/main" id="{1CF78220-42EE-5A5F-88AF-20FE97D62C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4192" y="1012433"/>
            <a:ext cx="5701776" cy="3657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60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6;g23ad481fbc6_0_29">
            <a:extLst>
              <a:ext uri="{FF2B5EF4-FFF2-40B4-BE49-F238E27FC236}">
                <a16:creationId xmlns:a16="http://schemas.microsoft.com/office/drawing/2014/main" id="{CB43676E-853A-6FAD-CF29-83BE1D990B40}"/>
              </a:ext>
            </a:extLst>
          </p:cNvPr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/>
          </a:p>
        </p:txBody>
      </p:sp>
      <p:pic>
        <p:nvPicPr>
          <p:cNvPr id="6" name="Google Shape;161;g23cd7919e14_0_48">
            <a:extLst>
              <a:ext uri="{FF2B5EF4-FFF2-40B4-BE49-F238E27FC236}">
                <a16:creationId xmlns:a16="http://schemas.microsoft.com/office/drawing/2014/main" id="{D152A0CB-5B50-CF21-C275-1B0E42B96EA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6672" y="1218898"/>
            <a:ext cx="5573985" cy="3389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68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69;g23ad481f9c2_0_6">
            <a:extLst>
              <a:ext uri="{FF2B5EF4-FFF2-40B4-BE49-F238E27FC236}">
                <a16:creationId xmlns:a16="http://schemas.microsoft.com/office/drawing/2014/main" id="{5B0061FD-71AC-3C63-88ED-79090B8EEA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440" y="1573690"/>
            <a:ext cx="5184576" cy="324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0;g23ad481f9c2_0_6">
            <a:extLst>
              <a:ext uri="{FF2B5EF4-FFF2-40B4-BE49-F238E27FC236}">
                <a16:creationId xmlns:a16="http://schemas.microsoft.com/office/drawing/2014/main" id="{11BCB401-4D8B-51BB-1FCE-D3DD19D5EFAC}"/>
              </a:ext>
            </a:extLst>
          </p:cNvPr>
          <p:cNvSpPr txBox="1"/>
          <p:nvPr/>
        </p:nvSpPr>
        <p:spPr>
          <a:xfrm>
            <a:off x="2440978" y="966093"/>
            <a:ext cx="43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 dirty="0"/>
              <a:t>NN을 이용해서 뭐가 중요한 단어인지 계산할 수 있을까?</a:t>
            </a:r>
            <a:endParaRPr b="1" u="sng" dirty="0"/>
          </a:p>
        </p:txBody>
      </p:sp>
      <p:sp>
        <p:nvSpPr>
          <p:cNvPr id="8" name="Google Shape;168;g23ad481f9c2_0_6">
            <a:extLst>
              <a:ext uri="{FF2B5EF4-FFF2-40B4-BE49-F238E27FC236}">
                <a16:creationId xmlns:a16="http://schemas.microsoft.com/office/drawing/2014/main" id="{6E5E5634-A45E-B6C2-FCBE-E52E6F98A493}"/>
              </a:ext>
            </a:extLst>
          </p:cNvPr>
          <p:cNvSpPr txBox="1"/>
          <p:nvPr/>
        </p:nvSpPr>
        <p:spPr>
          <a:xfrm>
            <a:off x="0" y="4838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https://lilianweng.github.io/posts/2018-06-24-attention/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202942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75;g23ad481fbc6_0_42">
            <a:extLst>
              <a:ext uri="{FF2B5EF4-FFF2-40B4-BE49-F238E27FC236}">
                <a16:creationId xmlns:a16="http://schemas.microsoft.com/office/drawing/2014/main" id="{4FCF2EDF-557D-5E58-3646-66C4CD3969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0557" y="1088745"/>
            <a:ext cx="6006216" cy="36248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7;g23ad481fbc6_0_42">
            <a:extLst>
              <a:ext uri="{FF2B5EF4-FFF2-40B4-BE49-F238E27FC236}">
                <a16:creationId xmlns:a16="http://schemas.microsoft.com/office/drawing/2014/main" id="{FF1A8C87-BE40-676F-2B76-3481FEBCEEE5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299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84;g23aec7eb2a9_0_4">
            <a:extLst>
              <a:ext uri="{FF2B5EF4-FFF2-40B4-BE49-F238E27FC236}">
                <a16:creationId xmlns:a16="http://schemas.microsoft.com/office/drawing/2014/main" id="{D03C21AF-AA07-FB28-4D07-06B9E3F0230E}"/>
              </a:ext>
            </a:extLst>
          </p:cNvPr>
          <p:cNvSpPr txBox="1"/>
          <p:nvPr/>
        </p:nvSpPr>
        <p:spPr>
          <a:xfrm>
            <a:off x="0" y="4841225"/>
            <a:ext cx="432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https://lena-voita.github.io/nlp_course/seq2seq_and_attention.html</a:t>
            </a:r>
            <a:endParaRPr sz="800"/>
          </a:p>
        </p:txBody>
      </p:sp>
      <p:pic>
        <p:nvPicPr>
          <p:cNvPr id="7" name="Google Shape;186;g23aec7eb2a9_0_4">
            <a:extLst>
              <a:ext uri="{FF2B5EF4-FFF2-40B4-BE49-F238E27FC236}">
                <a16:creationId xmlns:a16="http://schemas.microsoft.com/office/drawing/2014/main" id="{056A4236-92FC-C5E0-4627-4EBD3CF626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847" y="1072838"/>
            <a:ext cx="6018090" cy="3595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68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2;g23ad481fbc6_0_36">
            <a:extLst>
              <a:ext uri="{FF2B5EF4-FFF2-40B4-BE49-F238E27FC236}">
                <a16:creationId xmlns:a16="http://schemas.microsoft.com/office/drawing/2014/main" id="{E3A9BF41-B7C0-5024-E9D8-F04110BDEE11}"/>
              </a:ext>
            </a:extLst>
          </p:cNvPr>
          <p:cNvSpPr txBox="1"/>
          <p:nvPr/>
        </p:nvSpPr>
        <p:spPr>
          <a:xfrm>
            <a:off x="978795" y="972235"/>
            <a:ext cx="78765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4A86E8"/>
                </a:solidFill>
              </a:rPr>
              <a:t>query</a:t>
            </a:r>
            <a:endParaRPr sz="2000" b="1" dirty="0">
              <a:solidFill>
                <a:srgbClr val="4A86E8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내가 찾고 정보를 요청하는 것 ( 유튜브 검색어 )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FF9900"/>
                </a:solidFill>
              </a:rPr>
              <a:t>key</a:t>
            </a:r>
            <a:endParaRPr sz="2000" b="1" dirty="0">
              <a:solidFill>
                <a:srgbClr val="FF9900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그 정보가 있는지 찾아보는 과정 ( 유튜브 영상의 제목 )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FF004F"/>
                </a:solidFill>
              </a:rPr>
              <a:t>value</a:t>
            </a:r>
            <a:endParaRPr sz="2000" b="1" dirty="0">
              <a:solidFill>
                <a:srgbClr val="FF004F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제공된 정보가 얼마나 가치 있는지 ( 유튜브 컨텐츠의 정확도 )</a:t>
            </a:r>
            <a:endParaRPr b="1" dirty="0"/>
          </a:p>
        </p:txBody>
      </p:sp>
      <p:sp>
        <p:nvSpPr>
          <p:cNvPr id="6" name="Google Shape;193;g23ad481fbc6_0_36">
            <a:extLst>
              <a:ext uri="{FF2B5EF4-FFF2-40B4-BE49-F238E27FC236}">
                <a16:creationId xmlns:a16="http://schemas.microsoft.com/office/drawing/2014/main" id="{A76FB710-FA74-5DE7-AC96-CEE7DC713831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32119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3;g23ad481fbc6_0_36">
            <a:extLst>
              <a:ext uri="{FF2B5EF4-FFF2-40B4-BE49-F238E27FC236}">
                <a16:creationId xmlns:a16="http://schemas.microsoft.com/office/drawing/2014/main" id="{A76FB710-FA74-5DE7-AC96-CEE7DC713831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3" name="Google Shape;199;g23ad481fbc6_0_50">
            <a:extLst>
              <a:ext uri="{FF2B5EF4-FFF2-40B4-BE49-F238E27FC236}">
                <a16:creationId xmlns:a16="http://schemas.microsoft.com/office/drawing/2014/main" id="{B5297562-82F7-A617-367D-7E98FEA934C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13125"/>
            <a:ext cx="8839201" cy="2695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82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3681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Transformer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06;g23cd7919e14_0_59">
            <a:extLst>
              <a:ext uri="{FF2B5EF4-FFF2-40B4-BE49-F238E27FC236}">
                <a16:creationId xmlns:a16="http://schemas.microsoft.com/office/drawing/2014/main" id="{01224FBD-3BBF-8CE3-C270-28BDFA98876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469" y="1069198"/>
            <a:ext cx="2955391" cy="334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7;g23cd7919e14_0_59">
            <a:extLst>
              <a:ext uri="{FF2B5EF4-FFF2-40B4-BE49-F238E27FC236}">
                <a16:creationId xmlns:a16="http://schemas.microsoft.com/office/drawing/2014/main" id="{EE53BBEE-82D1-312A-5EDF-309B9F7D630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3264" y="1380448"/>
            <a:ext cx="4929039" cy="19263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8;g23cd7919e14_0_59">
            <a:extLst>
              <a:ext uri="{FF2B5EF4-FFF2-40B4-BE49-F238E27FC236}">
                <a16:creationId xmlns:a16="http://schemas.microsoft.com/office/drawing/2014/main" id="{819181D5-E53F-012F-D715-248A20E53E1C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9" name="Google Shape;210;g23cd7919e14_0_59">
            <a:extLst>
              <a:ext uri="{FF2B5EF4-FFF2-40B4-BE49-F238E27FC236}">
                <a16:creationId xmlns:a16="http://schemas.microsoft.com/office/drawing/2014/main" id="{832009EE-0A48-44D2-5801-85F89B432CD3}"/>
              </a:ext>
            </a:extLst>
          </p:cNvPr>
          <p:cNvSpPr txBox="1"/>
          <p:nvPr/>
        </p:nvSpPr>
        <p:spPr>
          <a:xfrm>
            <a:off x="4283968" y="3435846"/>
            <a:ext cx="481393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 dirty="0">
                <a:solidFill>
                  <a:srgbClr val="FF0000"/>
                </a:solidFill>
              </a:rPr>
              <a:t>일종의 Dense layer와 같은 가중치를 이용해 Q K V를 계산합니다.</a:t>
            </a:r>
            <a:endParaRPr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15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Self-attention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08;g23cd7919e14_0_59">
            <a:extLst>
              <a:ext uri="{FF2B5EF4-FFF2-40B4-BE49-F238E27FC236}">
                <a16:creationId xmlns:a16="http://schemas.microsoft.com/office/drawing/2014/main" id="{819181D5-E53F-012F-D715-248A20E53E1C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pic>
        <p:nvPicPr>
          <p:cNvPr id="3" name="Google Shape;216;g23ad481f9c2_0_63">
            <a:extLst>
              <a:ext uri="{FF2B5EF4-FFF2-40B4-BE49-F238E27FC236}">
                <a16:creationId xmlns:a16="http://schemas.microsoft.com/office/drawing/2014/main" id="{0A980753-92BA-8879-DDF2-0C9560F872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50367"/>
          <a:stretch/>
        </p:blipFill>
        <p:spPr>
          <a:xfrm rot="5400000">
            <a:off x="1488125" y="2025881"/>
            <a:ext cx="2533150" cy="2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7;g23ad481f9c2_0_63">
            <a:extLst>
              <a:ext uri="{FF2B5EF4-FFF2-40B4-BE49-F238E27FC236}">
                <a16:creationId xmlns:a16="http://schemas.microsoft.com/office/drawing/2014/main" id="{43377B24-7313-9419-9CB4-EBD3CE98C57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1052"/>
          <a:stretch/>
        </p:blipFill>
        <p:spPr>
          <a:xfrm rot="5400000">
            <a:off x="5188887" y="2025888"/>
            <a:ext cx="2498075" cy="21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8;g23ad481f9c2_0_63">
            <a:extLst>
              <a:ext uri="{FF2B5EF4-FFF2-40B4-BE49-F238E27FC236}">
                <a16:creationId xmlns:a16="http://schemas.microsoft.com/office/drawing/2014/main" id="{95851760-3065-209C-E8A7-624D909FEC3C}"/>
              </a:ext>
            </a:extLst>
          </p:cNvPr>
          <p:cNvSpPr txBox="1"/>
          <p:nvPr/>
        </p:nvSpPr>
        <p:spPr>
          <a:xfrm>
            <a:off x="2172300" y="1245875"/>
            <a:ext cx="4799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 u="sng" dirty="0">
                <a:latin typeface="Verdana"/>
                <a:ea typeface="Verdana"/>
                <a:cs typeface="Verdana"/>
                <a:sym typeface="Verdana"/>
              </a:rPr>
              <a:t>같은 문장이라도 각 Head Attention 내부에선 다르게 동작</a:t>
            </a:r>
            <a:endParaRPr sz="1400" b="1" i="0" u="sng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2641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26;g23ad481fbc6_0_58">
            <a:extLst>
              <a:ext uri="{FF2B5EF4-FFF2-40B4-BE49-F238E27FC236}">
                <a16:creationId xmlns:a16="http://schemas.microsoft.com/office/drawing/2014/main" id="{7CBF769E-F36A-9A61-4F46-78E1FDE06AC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8388" y="824675"/>
            <a:ext cx="6007225" cy="3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5;g23ad481fbc6_0_58">
            <a:extLst>
              <a:ext uri="{FF2B5EF4-FFF2-40B4-BE49-F238E27FC236}">
                <a16:creationId xmlns:a16="http://schemas.microsoft.com/office/drawing/2014/main" id="{C3D9CC85-8DE9-4B7B-32E6-3091A42A059E}"/>
              </a:ext>
            </a:extLst>
          </p:cNvPr>
          <p:cNvSpPr txBox="1"/>
          <p:nvPr/>
        </p:nvSpPr>
        <p:spPr>
          <a:xfrm>
            <a:off x="0" y="4838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https://lilianweng.github.io/posts/2018-06-24-attention/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81320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25;g23ad481fbc6_0_58">
            <a:extLst>
              <a:ext uri="{FF2B5EF4-FFF2-40B4-BE49-F238E27FC236}">
                <a16:creationId xmlns:a16="http://schemas.microsoft.com/office/drawing/2014/main" id="{C3D9CC85-8DE9-4B7B-32E6-3091A42A059E}"/>
              </a:ext>
            </a:extLst>
          </p:cNvPr>
          <p:cNvSpPr txBox="1"/>
          <p:nvPr/>
        </p:nvSpPr>
        <p:spPr>
          <a:xfrm>
            <a:off x="0" y="4838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https://lilianweng.github.io/posts/2018-06-24-attention/</a:t>
            </a:r>
            <a:endParaRPr sz="800"/>
          </a:p>
        </p:txBody>
      </p:sp>
      <p:pic>
        <p:nvPicPr>
          <p:cNvPr id="3" name="Google Shape;232;g23cd7919e14_0_67">
            <a:extLst>
              <a:ext uri="{FF2B5EF4-FFF2-40B4-BE49-F238E27FC236}">
                <a16:creationId xmlns:a16="http://schemas.microsoft.com/office/drawing/2014/main" id="{71531205-B7A8-ED96-9A53-430A7A1CCC1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672" y="1015669"/>
            <a:ext cx="6304510" cy="37249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3;g23cd7919e14_0_67">
            <a:extLst>
              <a:ext uri="{FF2B5EF4-FFF2-40B4-BE49-F238E27FC236}">
                <a16:creationId xmlns:a16="http://schemas.microsoft.com/office/drawing/2014/main" id="{5E427952-D2B1-3084-FE02-088A2EB18CBC}"/>
              </a:ext>
            </a:extLst>
          </p:cNvPr>
          <p:cNvSpPr txBox="1"/>
          <p:nvPr/>
        </p:nvSpPr>
        <p:spPr>
          <a:xfrm>
            <a:off x="5004048" y="987574"/>
            <a:ext cx="4588843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 dirty="0"/>
              <a:t>여러개의 Attention Head를 가지고 있다.</a:t>
            </a:r>
            <a:endParaRPr sz="1500" b="1" u="sng" dirty="0"/>
          </a:p>
        </p:txBody>
      </p:sp>
    </p:spTree>
    <p:extLst>
      <p:ext uri="{BB962C8B-B14F-4D97-AF65-F5344CB8AC3E}">
        <p14:creationId xmlns:p14="http://schemas.microsoft.com/office/powerpoint/2010/main" val="129900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40;g23aec7eb2a9_0_21" title="multi_head.mp4">
            <a:hlinkClick r:id="rId6"/>
            <a:extLst>
              <a:ext uri="{FF2B5EF4-FFF2-40B4-BE49-F238E27FC236}">
                <a16:creationId xmlns:a16="http://schemas.microsoft.com/office/drawing/2014/main" id="{63F85CEE-7EE7-25CD-782C-AC9828D92E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3700" y="1003685"/>
            <a:ext cx="3556600" cy="37106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1;g23aec7eb2a9_0_21">
            <a:extLst>
              <a:ext uri="{FF2B5EF4-FFF2-40B4-BE49-F238E27FC236}">
                <a16:creationId xmlns:a16="http://schemas.microsoft.com/office/drawing/2014/main" id="{A9BB96F8-4792-0FB6-C078-813179DEFE39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170638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40;g23aec7eb2a9_0_21" title="multi_head.mp4">
            <a:hlinkClick r:id="rId6"/>
            <a:extLst>
              <a:ext uri="{FF2B5EF4-FFF2-40B4-BE49-F238E27FC236}">
                <a16:creationId xmlns:a16="http://schemas.microsoft.com/office/drawing/2014/main" id="{63F85CEE-7EE7-25CD-782C-AC9828D92E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3700" y="1003685"/>
            <a:ext cx="3556600" cy="37106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1;g23aec7eb2a9_0_21">
            <a:extLst>
              <a:ext uri="{FF2B5EF4-FFF2-40B4-BE49-F238E27FC236}">
                <a16:creationId xmlns:a16="http://schemas.microsoft.com/office/drawing/2014/main" id="{A9BB96F8-4792-0FB6-C078-813179DEFE39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05984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47;g23aec7eb2a9_0_28">
            <a:extLst>
              <a:ext uri="{FF2B5EF4-FFF2-40B4-BE49-F238E27FC236}">
                <a16:creationId xmlns:a16="http://schemas.microsoft.com/office/drawing/2014/main" id="{7631EECF-6FDA-3D5C-FFC5-DA1290224C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5896" y="1110962"/>
            <a:ext cx="5157036" cy="388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8;g23aec7eb2a9_0_28">
            <a:extLst>
              <a:ext uri="{FF2B5EF4-FFF2-40B4-BE49-F238E27FC236}">
                <a16:creationId xmlns:a16="http://schemas.microsoft.com/office/drawing/2014/main" id="{B2A889E6-6E89-65D8-2899-FB641B8FD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775" y="3612325"/>
            <a:ext cx="5261274" cy="9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9;g23aec7eb2a9_0_28">
            <a:extLst>
              <a:ext uri="{FF2B5EF4-FFF2-40B4-BE49-F238E27FC236}">
                <a16:creationId xmlns:a16="http://schemas.microsoft.com/office/drawing/2014/main" id="{292A6786-8BDB-2529-BC9A-B11DF7E4ADE0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https://lena-voita.github.io/nlp_course/seq2seq_and_attention.html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" name="Google Shape;250;g23aec7eb2a9_0_28">
            <a:extLst>
              <a:ext uri="{FF2B5EF4-FFF2-40B4-BE49-F238E27FC236}">
                <a16:creationId xmlns:a16="http://schemas.microsoft.com/office/drawing/2014/main" id="{3C0DC1F9-4B5C-912B-E90E-CBEC56CB4DD8}"/>
              </a:ext>
            </a:extLst>
          </p:cNvPr>
          <p:cNvSpPr txBox="1"/>
          <p:nvPr/>
        </p:nvSpPr>
        <p:spPr>
          <a:xfrm>
            <a:off x="46652" y="1289756"/>
            <a:ext cx="5341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 dirty="0">
                <a:solidFill>
                  <a:srgbClr val="FF0000"/>
                </a:solidFill>
              </a:rPr>
              <a:t>각 Head Attention에서 나온 값을 연결해 사용합니다.</a:t>
            </a:r>
            <a:endParaRPr sz="15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8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56;g23cd7919e14_0_75">
            <a:extLst>
              <a:ext uri="{FF2B5EF4-FFF2-40B4-BE49-F238E27FC236}">
                <a16:creationId xmlns:a16="http://schemas.microsoft.com/office/drawing/2014/main" id="{E7028C62-8A91-72BF-8030-882114AB77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035" y="1110963"/>
            <a:ext cx="7365673" cy="34947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57;g23cd7919e14_0_75">
            <a:extLst>
              <a:ext uri="{FF2B5EF4-FFF2-40B4-BE49-F238E27FC236}">
                <a16:creationId xmlns:a16="http://schemas.microsoft.com/office/drawing/2014/main" id="{C40868F3-9449-DB0F-E2E2-EFC1CF1FD3D0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10" name="Google Shape;258;g23cd7919e14_0_75">
            <a:extLst>
              <a:ext uri="{FF2B5EF4-FFF2-40B4-BE49-F238E27FC236}">
                <a16:creationId xmlns:a16="http://schemas.microsoft.com/office/drawing/2014/main" id="{6ED21AAC-FCD2-6B76-E07E-F89A2DD6537B}"/>
              </a:ext>
            </a:extLst>
          </p:cNvPr>
          <p:cNvSpPr txBox="1"/>
          <p:nvPr/>
        </p:nvSpPr>
        <p:spPr>
          <a:xfrm>
            <a:off x="1403648" y="4384188"/>
            <a:ext cx="583909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 dirty="0">
                <a:solidFill>
                  <a:srgbClr val="FF0000"/>
                </a:solidFill>
              </a:rPr>
              <a:t>하나의 토큰이 8개의 Attention Head로 변환되는 과정</a:t>
            </a:r>
            <a:endParaRPr sz="15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97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64;g23cd7919e14_0_83">
            <a:extLst>
              <a:ext uri="{FF2B5EF4-FFF2-40B4-BE49-F238E27FC236}">
                <a16:creationId xmlns:a16="http://schemas.microsoft.com/office/drawing/2014/main" id="{7B17BE1A-2BD3-DB2F-E140-6D8AB53BA7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1734" y="1096062"/>
            <a:ext cx="6594933" cy="36483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5;g23cd7919e14_0_83">
            <a:extLst>
              <a:ext uri="{FF2B5EF4-FFF2-40B4-BE49-F238E27FC236}">
                <a16:creationId xmlns:a16="http://schemas.microsoft.com/office/drawing/2014/main" id="{9DE7B66E-2723-A936-28FD-6C40CAA41CA9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7" name="Google Shape;266;g23cd7919e14_0_83">
            <a:extLst>
              <a:ext uri="{FF2B5EF4-FFF2-40B4-BE49-F238E27FC236}">
                <a16:creationId xmlns:a16="http://schemas.microsoft.com/office/drawing/2014/main" id="{43773A99-0067-92B1-F7A5-9188FB95903D}"/>
              </a:ext>
            </a:extLst>
          </p:cNvPr>
          <p:cNvSpPr txBox="1"/>
          <p:nvPr/>
        </p:nvSpPr>
        <p:spPr>
          <a:xfrm>
            <a:off x="1901238" y="3370213"/>
            <a:ext cx="53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u="sng">
                <a:solidFill>
                  <a:srgbClr val="FF0000"/>
                </a:solidFill>
              </a:rPr>
              <a:t>이후 하나로 합쳐집니다.</a:t>
            </a:r>
            <a:endParaRPr b="1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17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Multi-Head Attention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65;g23cd7919e14_0_83">
            <a:extLst>
              <a:ext uri="{FF2B5EF4-FFF2-40B4-BE49-F238E27FC236}">
                <a16:creationId xmlns:a16="http://schemas.microsoft.com/office/drawing/2014/main" id="{9DE7B66E-2723-A936-28FD-6C40CAA41CA9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pic>
        <p:nvPicPr>
          <p:cNvPr id="5" name="Google Shape;272;g23cd7919e14_0_90">
            <a:extLst>
              <a:ext uri="{FF2B5EF4-FFF2-40B4-BE49-F238E27FC236}">
                <a16:creationId xmlns:a16="http://schemas.microsoft.com/office/drawing/2014/main" id="{8A7FD79E-DA1A-93D4-9D96-C3A0D5A5DF2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0249" y="982365"/>
            <a:ext cx="5958166" cy="333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3;g23cd7919e14_0_90">
            <a:extLst>
              <a:ext uri="{FF2B5EF4-FFF2-40B4-BE49-F238E27FC236}">
                <a16:creationId xmlns:a16="http://schemas.microsoft.com/office/drawing/2014/main" id="{13A67549-5450-BBFA-08DE-5F4AE6226433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9" name="Google Shape;274;g23cd7919e14_0_90">
            <a:extLst>
              <a:ext uri="{FF2B5EF4-FFF2-40B4-BE49-F238E27FC236}">
                <a16:creationId xmlns:a16="http://schemas.microsoft.com/office/drawing/2014/main" id="{097B614A-822F-6B64-F6F0-286449B7826A}"/>
              </a:ext>
            </a:extLst>
          </p:cNvPr>
          <p:cNvSpPr txBox="1"/>
          <p:nvPr/>
        </p:nvSpPr>
        <p:spPr>
          <a:xfrm>
            <a:off x="929395" y="4299942"/>
            <a:ext cx="728814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 dirty="0">
                <a:solidFill>
                  <a:srgbClr val="FF0000"/>
                </a:solidFill>
              </a:rPr>
              <a:t>이렇게 되면 하나의 토큰이라도 여러 개의 특성을 가지도록 계산 가능합니다.</a:t>
            </a:r>
            <a:endParaRPr sz="15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9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63;g23aa79ac21b_0_98">
            <a:extLst>
              <a:ext uri="{FF2B5EF4-FFF2-40B4-BE49-F238E27FC236}">
                <a16:creationId xmlns:a16="http://schemas.microsoft.com/office/drawing/2014/main" id="{5D76E2E3-1DC8-82D0-2A90-02683D871E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1975" y="400493"/>
            <a:ext cx="3175819" cy="44750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5;g23aa79ac21b_0_98">
            <a:extLst>
              <a:ext uri="{FF2B5EF4-FFF2-40B4-BE49-F238E27FC236}">
                <a16:creationId xmlns:a16="http://schemas.microsoft.com/office/drawing/2014/main" id="{4DC1CD50-75EE-25EC-5B2C-D69B1A60D39B}"/>
              </a:ext>
            </a:extLst>
          </p:cNvPr>
          <p:cNvSpPr txBox="1"/>
          <p:nvPr/>
        </p:nvSpPr>
        <p:spPr>
          <a:xfrm>
            <a:off x="0" y="1072839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/>
              <a:t>트랜스포머 모델입니다.</a:t>
            </a:r>
            <a:endParaRPr sz="1800" b="1" u="sng"/>
          </a:p>
        </p:txBody>
      </p:sp>
    </p:spTree>
    <p:extLst>
      <p:ext uri="{BB962C8B-B14F-4D97-AF65-F5344CB8AC3E}">
        <p14:creationId xmlns:p14="http://schemas.microsoft.com/office/powerpoint/2010/main" val="4747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80;g23aec7eb2a9_0_68">
            <a:extLst>
              <a:ext uri="{FF2B5EF4-FFF2-40B4-BE49-F238E27FC236}">
                <a16:creationId xmlns:a16="http://schemas.microsoft.com/office/drawing/2014/main" id="{2C319081-922A-87AA-76C1-C7A891456F7E}"/>
              </a:ext>
            </a:extLst>
          </p:cNvPr>
          <p:cNvSpPr txBox="1"/>
          <p:nvPr/>
        </p:nvSpPr>
        <p:spPr>
          <a:xfrm>
            <a:off x="0" y="4838700"/>
            <a:ext cx="375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https://lilianweng.github.io/posts/2023-01-27-the-transformer-family-v2/</a:t>
            </a:r>
            <a:endParaRPr sz="800"/>
          </a:p>
        </p:txBody>
      </p:sp>
      <p:pic>
        <p:nvPicPr>
          <p:cNvPr id="7" name="Google Shape;281;g23aec7eb2a9_0_68">
            <a:extLst>
              <a:ext uri="{FF2B5EF4-FFF2-40B4-BE49-F238E27FC236}">
                <a16:creationId xmlns:a16="http://schemas.microsoft.com/office/drawing/2014/main" id="{44803B4F-3E74-9E88-33DC-850179A2425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0313" y="1089914"/>
            <a:ext cx="6271208" cy="3610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13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80;g23aec7eb2a9_0_68">
            <a:extLst>
              <a:ext uri="{FF2B5EF4-FFF2-40B4-BE49-F238E27FC236}">
                <a16:creationId xmlns:a16="http://schemas.microsoft.com/office/drawing/2014/main" id="{2C319081-922A-87AA-76C1-C7A891456F7E}"/>
              </a:ext>
            </a:extLst>
          </p:cNvPr>
          <p:cNvSpPr txBox="1"/>
          <p:nvPr/>
        </p:nvSpPr>
        <p:spPr>
          <a:xfrm>
            <a:off x="0" y="4838700"/>
            <a:ext cx="375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https://lilianweng.github.io/posts/2023-01-27-the-transformer-family-v2/</a:t>
            </a:r>
            <a:endParaRPr sz="800"/>
          </a:p>
        </p:txBody>
      </p:sp>
      <p:pic>
        <p:nvPicPr>
          <p:cNvPr id="5" name="Google Shape;287;g23aec7eb2a9_0_42">
            <a:extLst>
              <a:ext uri="{FF2B5EF4-FFF2-40B4-BE49-F238E27FC236}">
                <a16:creationId xmlns:a16="http://schemas.microsoft.com/office/drawing/2014/main" id="{293A7291-86D4-AD14-C870-454C5C84E4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7640" y="1047613"/>
            <a:ext cx="7004044" cy="3727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43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95;g23d0392728a_2_16">
            <a:extLst>
              <a:ext uri="{FF2B5EF4-FFF2-40B4-BE49-F238E27FC236}">
                <a16:creationId xmlns:a16="http://schemas.microsoft.com/office/drawing/2014/main" id="{ECBD2976-C3E8-72AB-0561-8397B823D5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5792" y="714832"/>
            <a:ext cx="2078510" cy="390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6;g23d0392728a_2_16">
            <a:extLst>
              <a:ext uri="{FF2B5EF4-FFF2-40B4-BE49-F238E27FC236}">
                <a16:creationId xmlns:a16="http://schemas.microsoft.com/office/drawing/2014/main" id="{9CF97E00-2363-EC2E-88C0-6705C6524A8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1600" y="1253008"/>
            <a:ext cx="2269551" cy="146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7;g23d0392728a_2_16">
            <a:extLst>
              <a:ext uri="{FF2B5EF4-FFF2-40B4-BE49-F238E27FC236}">
                <a16:creationId xmlns:a16="http://schemas.microsoft.com/office/drawing/2014/main" id="{27D1BFD7-C67F-73F4-3C90-62D48AB025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660" y="2934867"/>
            <a:ext cx="2686941" cy="17624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8;g23d0392728a_2_16">
            <a:extLst>
              <a:ext uri="{FF2B5EF4-FFF2-40B4-BE49-F238E27FC236}">
                <a16:creationId xmlns:a16="http://schemas.microsoft.com/office/drawing/2014/main" id="{E8D9BB56-0580-A0FD-BC78-F6BE20D28883}"/>
              </a:ext>
            </a:extLst>
          </p:cNvPr>
          <p:cNvSpPr txBox="1"/>
          <p:nvPr/>
        </p:nvSpPr>
        <p:spPr>
          <a:xfrm>
            <a:off x="5297237" y="1027187"/>
            <a:ext cx="1966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 dirty="0">
                <a:solidFill>
                  <a:srgbClr val="FF0000"/>
                </a:solidFill>
              </a:rPr>
              <a:t>4-layer transformer</a:t>
            </a:r>
            <a:endParaRPr sz="1500" b="1" u="sng" dirty="0">
              <a:solidFill>
                <a:srgbClr val="FF0000"/>
              </a:solidFill>
            </a:endParaRPr>
          </a:p>
        </p:txBody>
      </p:sp>
      <p:sp>
        <p:nvSpPr>
          <p:cNvPr id="10" name="Google Shape;299;g23d0392728a_2_16">
            <a:extLst>
              <a:ext uri="{FF2B5EF4-FFF2-40B4-BE49-F238E27FC236}">
                <a16:creationId xmlns:a16="http://schemas.microsoft.com/office/drawing/2014/main" id="{10F1E442-B788-F848-D7EB-E65430EFFCBA}"/>
              </a:ext>
            </a:extLst>
          </p:cNvPr>
          <p:cNvSpPr txBox="1"/>
          <p:nvPr/>
        </p:nvSpPr>
        <p:spPr>
          <a:xfrm>
            <a:off x="3310479" y="1681223"/>
            <a:ext cx="1966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 dirty="0">
                <a:solidFill>
                  <a:srgbClr val="FF0000"/>
                </a:solidFill>
              </a:rPr>
              <a:t>1-layer transformer</a:t>
            </a:r>
            <a:endParaRPr sz="1500" b="1" u="sng" dirty="0">
              <a:solidFill>
                <a:srgbClr val="FF0000"/>
              </a:solidFill>
            </a:endParaRPr>
          </a:p>
        </p:txBody>
      </p:sp>
      <p:sp>
        <p:nvSpPr>
          <p:cNvPr id="11" name="Google Shape;300;g23d0392728a_2_16">
            <a:extLst>
              <a:ext uri="{FF2B5EF4-FFF2-40B4-BE49-F238E27FC236}">
                <a16:creationId xmlns:a16="http://schemas.microsoft.com/office/drawing/2014/main" id="{BB23CC92-6BC0-D010-2D95-C79BD37178B4}"/>
              </a:ext>
            </a:extLst>
          </p:cNvPr>
          <p:cNvSpPr txBox="1"/>
          <p:nvPr/>
        </p:nvSpPr>
        <p:spPr>
          <a:xfrm>
            <a:off x="3379803" y="3377322"/>
            <a:ext cx="244827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 dirty="0">
                <a:solidFill>
                  <a:srgbClr val="FF0000"/>
                </a:solidFill>
              </a:rPr>
              <a:t>RNN + Attention model</a:t>
            </a:r>
            <a:endParaRPr sz="1500" b="1" u="sng" dirty="0">
              <a:solidFill>
                <a:srgbClr val="FF0000"/>
              </a:solidFill>
            </a:endParaRPr>
          </a:p>
        </p:txBody>
      </p:sp>
      <p:sp>
        <p:nvSpPr>
          <p:cNvPr id="12" name="Google Shape;294;g23d0392728a_2_16">
            <a:extLst>
              <a:ext uri="{FF2B5EF4-FFF2-40B4-BE49-F238E27FC236}">
                <a16:creationId xmlns:a16="http://schemas.microsoft.com/office/drawing/2014/main" id="{D8E113C3-2ECD-B869-0404-2E7D8FFD6A7F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11908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06;g23cd7919e14_0_153">
            <a:extLst>
              <a:ext uri="{FF2B5EF4-FFF2-40B4-BE49-F238E27FC236}">
                <a16:creationId xmlns:a16="http://schemas.microsoft.com/office/drawing/2014/main" id="{8B9AF23C-F47E-EF5F-39A7-43AE6711620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9180" y="944203"/>
            <a:ext cx="6785425" cy="372773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21;g23cd7919e14_0_147">
            <a:extLst>
              <a:ext uri="{FF2B5EF4-FFF2-40B4-BE49-F238E27FC236}">
                <a16:creationId xmlns:a16="http://schemas.microsoft.com/office/drawing/2014/main" id="{1D9C2646-C075-655E-6E1D-BA217D066077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352856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313;g23cd7919e14_0_159">
            <a:extLst>
              <a:ext uri="{FF2B5EF4-FFF2-40B4-BE49-F238E27FC236}">
                <a16:creationId xmlns:a16="http://schemas.microsoft.com/office/drawing/2014/main" id="{73A8B224-58B7-21A9-4546-416BE80C294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3648" y="1001092"/>
            <a:ext cx="6834928" cy="37549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21;g23cd7919e14_0_147">
            <a:extLst>
              <a:ext uri="{FF2B5EF4-FFF2-40B4-BE49-F238E27FC236}">
                <a16:creationId xmlns:a16="http://schemas.microsoft.com/office/drawing/2014/main" id="{F4374CC5-0ABF-75A4-0FF1-5C641D09E4A1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220250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20;g23cd7919e14_0_147">
            <a:extLst>
              <a:ext uri="{FF2B5EF4-FFF2-40B4-BE49-F238E27FC236}">
                <a16:creationId xmlns:a16="http://schemas.microsoft.com/office/drawing/2014/main" id="{BDE6A775-7DE6-941B-0207-BF191520A83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0249" y="963638"/>
            <a:ext cx="5689184" cy="36727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21;g23cd7919e14_0_147">
            <a:extLst>
              <a:ext uri="{FF2B5EF4-FFF2-40B4-BE49-F238E27FC236}">
                <a16:creationId xmlns:a16="http://schemas.microsoft.com/office/drawing/2014/main" id="{E63FAD12-0251-8AB9-5AB5-B9CB86F76F6F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69212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Residual connections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2200" b="1" dirty="0" err="1">
                <a:latin typeface="Verdana"/>
                <a:ea typeface="Verdana"/>
                <a:cs typeface="Verdana"/>
                <a:sym typeface="Verdana"/>
              </a:rPr>
              <a:t>잔차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연결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327;g23cd7919e14_0_119">
            <a:extLst>
              <a:ext uri="{FF2B5EF4-FFF2-40B4-BE49-F238E27FC236}">
                <a16:creationId xmlns:a16="http://schemas.microsoft.com/office/drawing/2014/main" id="{34EF4C64-A9FC-F74E-47AF-B9D7477CEC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0503" y="911865"/>
            <a:ext cx="5164175" cy="37451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28;g23cd7919e14_0_119">
            <a:extLst>
              <a:ext uri="{FF2B5EF4-FFF2-40B4-BE49-F238E27FC236}">
                <a16:creationId xmlns:a16="http://schemas.microsoft.com/office/drawing/2014/main" id="{A342F45D-1E47-A336-7B02-4DACA8FA98B9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15406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Residual connections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2200" b="1" dirty="0" err="1">
                <a:latin typeface="Verdana"/>
                <a:ea typeface="Verdana"/>
                <a:cs typeface="Verdana"/>
                <a:sym typeface="Verdana"/>
              </a:rPr>
              <a:t>잔차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연결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8;g23cd7919e14_0_119">
            <a:extLst>
              <a:ext uri="{FF2B5EF4-FFF2-40B4-BE49-F238E27FC236}">
                <a16:creationId xmlns:a16="http://schemas.microsoft.com/office/drawing/2014/main" id="{A342F45D-1E47-A336-7B02-4DACA8FA98B9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pic>
        <p:nvPicPr>
          <p:cNvPr id="3" name="Google Shape;334;g23cd7919e14_0_134">
            <a:extLst>
              <a:ext uri="{FF2B5EF4-FFF2-40B4-BE49-F238E27FC236}">
                <a16:creationId xmlns:a16="http://schemas.microsoft.com/office/drawing/2014/main" id="{98FEE637-A0E4-F665-32EA-CC4E6D275AE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363" y="948102"/>
            <a:ext cx="3981691" cy="3724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19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Residual connections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ko-KR" altLang="en-US" sz="2200" b="1" dirty="0" err="1">
                <a:latin typeface="Verdana"/>
                <a:ea typeface="Verdana"/>
                <a:cs typeface="Verdana"/>
                <a:sym typeface="Verdana"/>
              </a:rPr>
              <a:t>잔차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연결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8;g23cd7919e14_0_119">
            <a:extLst>
              <a:ext uri="{FF2B5EF4-FFF2-40B4-BE49-F238E27FC236}">
                <a16:creationId xmlns:a16="http://schemas.microsoft.com/office/drawing/2014/main" id="{A342F45D-1E47-A336-7B02-4DACA8FA98B9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pic>
        <p:nvPicPr>
          <p:cNvPr id="5" name="Google Shape;341;g23cd7919e14_0_141">
            <a:extLst>
              <a:ext uri="{FF2B5EF4-FFF2-40B4-BE49-F238E27FC236}">
                <a16:creationId xmlns:a16="http://schemas.microsoft.com/office/drawing/2014/main" id="{E6A89A23-3DAB-C63D-FC58-A090282D2EF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6035" y="1026007"/>
            <a:ext cx="6560632" cy="3727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593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–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Positional Encoding (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순서정보 추가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8;g23cd7919e14_0_119">
            <a:extLst>
              <a:ext uri="{FF2B5EF4-FFF2-40B4-BE49-F238E27FC236}">
                <a16:creationId xmlns:a16="http://schemas.microsoft.com/office/drawing/2014/main" id="{A342F45D-1E47-A336-7B02-4DACA8FA98B9}"/>
              </a:ext>
            </a:extLst>
          </p:cNvPr>
          <p:cNvSpPr txBox="1"/>
          <p:nvPr/>
        </p:nvSpPr>
        <p:spPr>
          <a:xfrm>
            <a:off x="0" y="4838700"/>
            <a:ext cx="375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dk1"/>
                </a:solidFill>
              </a:rPr>
              <a:t>https://lena-voita.github.io/nlp_course/seq2seq_and_attention.html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pic>
        <p:nvPicPr>
          <p:cNvPr id="3" name="Google Shape;348;g23aec7eb2a9_0_56">
            <a:extLst>
              <a:ext uri="{FF2B5EF4-FFF2-40B4-BE49-F238E27FC236}">
                <a16:creationId xmlns:a16="http://schemas.microsoft.com/office/drawing/2014/main" id="{2DEA67BD-D95F-5719-84D4-0ABA571E1FD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8501" y="1032100"/>
            <a:ext cx="4572025" cy="35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9;g23aec7eb2a9_0_56">
            <a:extLst>
              <a:ext uri="{FF2B5EF4-FFF2-40B4-BE49-F238E27FC236}">
                <a16:creationId xmlns:a16="http://schemas.microsoft.com/office/drawing/2014/main" id="{E10F66B2-E1BF-76AA-C929-2015FF62BA5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150" y="1539075"/>
            <a:ext cx="3950600" cy="1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50;g23aec7eb2a9_0_56">
            <a:extLst>
              <a:ext uri="{FF2B5EF4-FFF2-40B4-BE49-F238E27FC236}">
                <a16:creationId xmlns:a16="http://schemas.microsoft.com/office/drawing/2014/main" id="{4BE67844-A97E-12A6-C8D6-D7111B5AE2F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600" y="2841875"/>
            <a:ext cx="4063702" cy="19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51;g23aec7eb2a9_0_56">
            <a:extLst>
              <a:ext uri="{FF2B5EF4-FFF2-40B4-BE49-F238E27FC236}">
                <a16:creationId xmlns:a16="http://schemas.microsoft.com/office/drawing/2014/main" id="{882FDE84-ED08-6C90-82C5-96DC75C517FE}"/>
              </a:ext>
            </a:extLst>
          </p:cNvPr>
          <p:cNvSpPr txBox="1"/>
          <p:nvPr/>
        </p:nvSpPr>
        <p:spPr>
          <a:xfrm>
            <a:off x="1312725" y="1032100"/>
            <a:ext cx="46626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u="sng" dirty="0">
                <a:solidFill>
                  <a:srgbClr val="FF0000"/>
                </a:solidFill>
              </a:rPr>
              <a:t>단어의 순서를 설명하기 위해서 PE를 사용합니다.</a:t>
            </a:r>
            <a:endParaRPr sz="15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5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71;g23cd7919e14_0_0">
            <a:extLst>
              <a:ext uri="{FF2B5EF4-FFF2-40B4-BE49-F238E27FC236}">
                <a16:creationId xmlns:a16="http://schemas.microsoft.com/office/drawing/2014/main" id="{82963960-EA79-3687-9B2C-CC67A89800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18813"/>
            <a:ext cx="8839199" cy="23058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g23cd7919e14_0_0">
            <a:extLst>
              <a:ext uri="{FF2B5EF4-FFF2-40B4-BE49-F238E27FC236}">
                <a16:creationId xmlns:a16="http://schemas.microsoft.com/office/drawing/2014/main" id="{29DC38C3-55AE-AD54-5DA3-B39CD270FDA7}"/>
              </a:ext>
            </a:extLst>
          </p:cNvPr>
          <p:cNvSpPr txBox="1"/>
          <p:nvPr/>
        </p:nvSpPr>
        <p:spPr>
          <a:xfrm>
            <a:off x="2394600" y="764913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/>
              <a:t>이런 역할을 하죠</a:t>
            </a:r>
            <a:endParaRPr sz="1800" b="1" u="sng"/>
          </a:p>
        </p:txBody>
      </p:sp>
    </p:spTree>
    <p:extLst>
      <p:ext uri="{BB962C8B-B14F-4D97-AF65-F5344CB8AC3E}">
        <p14:creationId xmlns:p14="http://schemas.microsoft.com/office/powerpoint/2010/main" val="170802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–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Positional Encoding (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순서정보 추가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58;g23cd7919e14_0_105">
            <a:extLst>
              <a:ext uri="{FF2B5EF4-FFF2-40B4-BE49-F238E27FC236}">
                <a16:creationId xmlns:a16="http://schemas.microsoft.com/office/drawing/2014/main" id="{75241A81-C310-3D31-277C-3F8F2ABFE52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4672" y="1089356"/>
            <a:ext cx="6678888" cy="368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59;g23cd7919e14_0_105">
            <a:extLst>
              <a:ext uri="{FF2B5EF4-FFF2-40B4-BE49-F238E27FC236}">
                <a16:creationId xmlns:a16="http://schemas.microsoft.com/office/drawing/2014/main" id="{EBE67911-FDF9-7F60-57CF-A48875665A01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79355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29395" y="43783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r>
              <a:rPr lang="ko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" sz="2200" b="1" dirty="0">
                <a:latin typeface="Verdana"/>
                <a:ea typeface="Verdana"/>
                <a:cs typeface="Verdana"/>
                <a:sym typeface="Verdana"/>
              </a:rPr>
              <a:t>–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Positional Encoding (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순서정보 추가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)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59;g23cd7919e14_0_105">
            <a:extLst>
              <a:ext uri="{FF2B5EF4-FFF2-40B4-BE49-F238E27FC236}">
                <a16:creationId xmlns:a16="http://schemas.microsoft.com/office/drawing/2014/main" id="{EBE67911-FDF9-7F60-57CF-A48875665A01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pic>
        <p:nvPicPr>
          <p:cNvPr id="3" name="Google Shape;365;g23cd7919e14_0_113">
            <a:extLst>
              <a:ext uri="{FF2B5EF4-FFF2-40B4-BE49-F238E27FC236}">
                <a16:creationId xmlns:a16="http://schemas.microsoft.com/office/drawing/2014/main" id="{035BC652-7024-9CCD-5575-D9437EADCD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44088"/>
            <a:ext cx="8839198" cy="2455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8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3EDDF-FDB4-45A0-82A7-3AC181A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95486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EE990-FE67-60E8-B766-FDC359D83D08}"/>
              </a:ext>
            </a:extLst>
          </p:cNvPr>
          <p:cNvSpPr txBox="1"/>
          <p:nvPr/>
        </p:nvSpPr>
        <p:spPr>
          <a:xfrm>
            <a:off x="4318544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Q &amp; A 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Picture 2" descr="Google Developer Groups">
            <a:extLst>
              <a:ext uri="{FF2B5EF4-FFF2-40B4-BE49-F238E27FC236}">
                <a16:creationId xmlns:a16="http://schemas.microsoft.com/office/drawing/2014/main" id="{5D965F5E-7173-60D4-7791-75174560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79;g23cd7919e14_0_6">
            <a:extLst>
              <a:ext uri="{FF2B5EF4-FFF2-40B4-BE49-F238E27FC236}">
                <a16:creationId xmlns:a16="http://schemas.microsoft.com/office/drawing/2014/main" id="{7D2409E8-F95F-6D48-066D-D8B6E3064D1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065" y="593865"/>
            <a:ext cx="5922280" cy="39557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0;g23cd7919e14_0_6">
            <a:extLst>
              <a:ext uri="{FF2B5EF4-FFF2-40B4-BE49-F238E27FC236}">
                <a16:creationId xmlns:a16="http://schemas.microsoft.com/office/drawing/2014/main" id="{0CDDA3F4-6F25-6BD0-2666-0A15DAABE5AC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8" name="Google Shape;81;g23cd7919e14_0_6">
            <a:extLst>
              <a:ext uri="{FF2B5EF4-FFF2-40B4-BE49-F238E27FC236}">
                <a16:creationId xmlns:a16="http://schemas.microsoft.com/office/drawing/2014/main" id="{5F1C3029-B5EF-C497-79CB-2E71B3FAE09B}"/>
              </a:ext>
            </a:extLst>
          </p:cNvPr>
          <p:cNvSpPr txBox="1"/>
          <p:nvPr/>
        </p:nvSpPr>
        <p:spPr>
          <a:xfrm>
            <a:off x="512318" y="1475022"/>
            <a:ext cx="223374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 dirty="0"/>
              <a:t>더 자세히보면</a:t>
            </a:r>
            <a:endParaRPr lang="en-US" altLang="ko" sz="1600"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 dirty="0"/>
              <a:t>이렇게 되어 있습니다.</a:t>
            </a:r>
            <a:endParaRPr sz="1600" b="1" u="sng" dirty="0"/>
          </a:p>
        </p:txBody>
      </p:sp>
    </p:spTree>
    <p:extLst>
      <p:ext uri="{BB962C8B-B14F-4D97-AF65-F5344CB8AC3E}">
        <p14:creationId xmlns:p14="http://schemas.microsoft.com/office/powerpoint/2010/main" val="26214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0;g23cd7919e14_0_6">
            <a:extLst>
              <a:ext uri="{FF2B5EF4-FFF2-40B4-BE49-F238E27FC236}">
                <a16:creationId xmlns:a16="http://schemas.microsoft.com/office/drawing/2014/main" id="{0CDDA3F4-6F25-6BD0-2666-0A15DAABE5AC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sp>
        <p:nvSpPr>
          <p:cNvPr id="8" name="Google Shape;81;g23cd7919e14_0_6">
            <a:extLst>
              <a:ext uri="{FF2B5EF4-FFF2-40B4-BE49-F238E27FC236}">
                <a16:creationId xmlns:a16="http://schemas.microsoft.com/office/drawing/2014/main" id="{5F1C3029-B5EF-C497-79CB-2E71B3FAE09B}"/>
              </a:ext>
            </a:extLst>
          </p:cNvPr>
          <p:cNvSpPr txBox="1"/>
          <p:nvPr/>
        </p:nvSpPr>
        <p:spPr>
          <a:xfrm>
            <a:off x="512318" y="1475022"/>
            <a:ext cx="223374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 dirty="0"/>
              <a:t>더 자세히보면</a:t>
            </a:r>
            <a:endParaRPr lang="en-US" altLang="ko" sz="1600"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u="sng" dirty="0"/>
              <a:t>이렇게 되어 있습니다.</a:t>
            </a:r>
            <a:endParaRPr sz="1600" b="1" u="sng" dirty="0"/>
          </a:p>
        </p:txBody>
      </p:sp>
      <p:pic>
        <p:nvPicPr>
          <p:cNvPr id="5" name="Google Shape;87;g23cd7919e14_0_12">
            <a:extLst>
              <a:ext uri="{FF2B5EF4-FFF2-40B4-BE49-F238E27FC236}">
                <a16:creationId xmlns:a16="http://schemas.microsoft.com/office/drawing/2014/main" id="{FD2AE2F3-3581-09B4-7636-27F1D452D3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6190" y="522921"/>
            <a:ext cx="6129286" cy="3990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27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0;g23cd7919e14_0_6">
            <a:extLst>
              <a:ext uri="{FF2B5EF4-FFF2-40B4-BE49-F238E27FC236}">
                <a16:creationId xmlns:a16="http://schemas.microsoft.com/office/drawing/2014/main" id="{0CDDA3F4-6F25-6BD0-2666-0A15DAABE5AC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pic>
        <p:nvPicPr>
          <p:cNvPr id="3" name="Google Shape;104;g23cd7919e14_0_29">
            <a:extLst>
              <a:ext uri="{FF2B5EF4-FFF2-40B4-BE49-F238E27FC236}">
                <a16:creationId xmlns:a16="http://schemas.microsoft.com/office/drawing/2014/main" id="{1E5619ED-20E9-6616-F37B-48D06797946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750" y="1858491"/>
            <a:ext cx="837247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5;g23cd7919e14_0_29">
            <a:extLst>
              <a:ext uri="{FF2B5EF4-FFF2-40B4-BE49-F238E27FC236}">
                <a16:creationId xmlns:a16="http://schemas.microsoft.com/office/drawing/2014/main" id="{2F75AA57-E185-F975-DE06-163B8BA2919D}"/>
              </a:ext>
            </a:extLst>
          </p:cNvPr>
          <p:cNvSpPr txBox="1"/>
          <p:nvPr/>
        </p:nvSpPr>
        <p:spPr>
          <a:xfrm>
            <a:off x="2394600" y="1115266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/>
              <a:t>Encoder Decoder 내부 구조 </a:t>
            </a:r>
            <a:endParaRPr sz="1800" b="1" u="sng"/>
          </a:p>
        </p:txBody>
      </p:sp>
    </p:spTree>
    <p:extLst>
      <p:ext uri="{BB962C8B-B14F-4D97-AF65-F5344CB8AC3E}">
        <p14:creationId xmlns:p14="http://schemas.microsoft.com/office/powerpoint/2010/main" val="403537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0;g23cd7919e14_0_6">
            <a:extLst>
              <a:ext uri="{FF2B5EF4-FFF2-40B4-BE49-F238E27FC236}">
                <a16:creationId xmlns:a16="http://schemas.microsoft.com/office/drawing/2014/main" id="{0CDDA3F4-6F25-6BD0-2666-0A15DAABE5AC}"/>
              </a:ext>
            </a:extLst>
          </p:cNvPr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https://jalammar.github.io/illustrated-transformer/</a:t>
            </a:r>
            <a:endParaRPr sz="800"/>
          </a:p>
        </p:txBody>
      </p:sp>
      <p:pic>
        <p:nvPicPr>
          <p:cNvPr id="5" name="Google Shape;114;g23ad481fbc6_0_0">
            <a:extLst>
              <a:ext uri="{FF2B5EF4-FFF2-40B4-BE49-F238E27FC236}">
                <a16:creationId xmlns:a16="http://schemas.microsoft.com/office/drawing/2014/main" id="{482D7E3B-0EB2-912F-86C3-E8AE77AE863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86122"/>
            <a:ext cx="8839204" cy="3029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76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163142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Transformer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ko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0;g23d0392728a_2_5">
            <a:extLst>
              <a:ext uri="{FF2B5EF4-FFF2-40B4-BE49-F238E27FC236}">
                <a16:creationId xmlns:a16="http://schemas.microsoft.com/office/drawing/2014/main" id="{79CCA084-AA69-B4B8-1459-E89DBF6D94C8}"/>
              </a:ext>
            </a:extLst>
          </p:cNvPr>
          <p:cNvSpPr txBox="1"/>
          <p:nvPr/>
        </p:nvSpPr>
        <p:spPr>
          <a:xfrm>
            <a:off x="0" y="4841225"/>
            <a:ext cx="503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https://colab.research.google.com/github/tensorflow/text/blob/master/docs/tutorials/transformer.ipynb?hl=ko</a:t>
            </a:r>
            <a:endParaRPr sz="800"/>
          </a:p>
        </p:txBody>
      </p:sp>
      <p:pic>
        <p:nvPicPr>
          <p:cNvPr id="11" name="Google Shape;121;g23d0392728a_2_5">
            <a:extLst>
              <a:ext uri="{FF2B5EF4-FFF2-40B4-BE49-F238E27FC236}">
                <a16:creationId xmlns:a16="http://schemas.microsoft.com/office/drawing/2014/main" id="{FA1677B5-1CC0-14EA-DA98-C19ED535A13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47" y="1190250"/>
            <a:ext cx="2215201" cy="35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2;g23d0392728a_2_5">
            <a:extLst>
              <a:ext uri="{FF2B5EF4-FFF2-40B4-BE49-F238E27FC236}">
                <a16:creationId xmlns:a16="http://schemas.microsoft.com/office/drawing/2014/main" id="{B81B39F0-F500-3B9F-2C3D-2C84C52AF06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5290" y="1354237"/>
            <a:ext cx="2161397" cy="3334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23;g23d0392728a_2_5">
            <a:extLst>
              <a:ext uri="{FF2B5EF4-FFF2-40B4-BE49-F238E27FC236}">
                <a16:creationId xmlns:a16="http://schemas.microsoft.com/office/drawing/2014/main" id="{BAE1A1A3-EB40-522F-2E77-FD645EC62D01}"/>
              </a:ext>
            </a:extLst>
          </p:cNvPr>
          <p:cNvSpPr txBox="1"/>
          <p:nvPr/>
        </p:nvSpPr>
        <p:spPr>
          <a:xfrm>
            <a:off x="2987824" y="2595158"/>
            <a:ext cx="43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u="sng" dirty="0">
                <a:solidFill>
                  <a:srgbClr val="FF0000"/>
                </a:solidFill>
              </a:rPr>
              <a:t>Seq2Seq VS Transformer</a:t>
            </a:r>
            <a:endParaRPr sz="1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10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ᅳ로젝트 로드맵 (PnP AI 2023-winter)" id="{CFBA56BD-3B50-DD4E-9783-9510F17F68E4}" vid="{07A4A650-14AB-4148-A8A5-CB4BA9415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</TotalTime>
  <Words>1082</Words>
  <Application>Microsoft Macintosh PowerPoint</Application>
  <PresentationFormat>On-screen Show (16:9)</PresentationFormat>
  <Paragraphs>273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10X10 Bold</vt:lpstr>
      <vt:lpstr>Arial</vt:lpstr>
      <vt:lpstr>a가을소풍B</vt:lpstr>
      <vt:lpstr>10X10</vt:lpstr>
      <vt:lpstr>맑은 고딕</vt:lpstr>
      <vt:lpstr>Verdana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김대현</cp:lastModifiedBy>
  <cp:revision>87</cp:revision>
  <dcterms:created xsi:type="dcterms:W3CDTF">2015-03-17T10:14:13Z</dcterms:created>
  <dcterms:modified xsi:type="dcterms:W3CDTF">2024-07-07T07:42:57Z</dcterms:modified>
</cp:coreProperties>
</file>